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3"/>
  </p:notesMasterIdLst>
  <p:sldIdLst>
    <p:sldId id="256" r:id="rId6"/>
    <p:sldId id="257" r:id="rId7"/>
    <p:sldId id="258" r:id="rId8"/>
    <p:sldId id="259" r:id="rId9"/>
    <p:sldId id="260" r:id="rId10"/>
    <p:sldId id="261" r:id="rId11"/>
    <p:sldId id="262" r:id="rId12"/>
  </p:sldIdLst>
  <p:sldSz cx="9144000" cy="6858000" type="screen4x3"/>
  <p:notesSz cx="6805613" cy="99441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Oswald" panose="00000500000000000000" pitchFamily="2" charset="-18"/>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wjFKVpD1NUj22pdp6AuPswiua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2EDBCD-D04A-44D9-A89F-9D3C58121C30}" v="2" dt="2023-11-06T10:38:34.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snapToGrid="0">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ja Premk" userId="82b8116c-f106-4d30-9eb0-ce65c03ca874" providerId="ADAL" clId="{542EDBCD-D04A-44D9-A89F-9D3C58121C30}"/>
    <pc:docChg chg="modSld">
      <pc:chgData name="Taja Premk" userId="82b8116c-f106-4d30-9eb0-ce65c03ca874" providerId="ADAL" clId="{542EDBCD-D04A-44D9-A89F-9D3C58121C30}" dt="2023-11-06T10:38:34.435" v="1" actId="1076"/>
      <pc:docMkLst>
        <pc:docMk/>
      </pc:docMkLst>
      <pc:sldChg chg="modSp">
        <pc:chgData name="Taja Premk" userId="82b8116c-f106-4d30-9eb0-ce65c03ca874" providerId="ADAL" clId="{542EDBCD-D04A-44D9-A89F-9D3C58121C30}" dt="2023-11-06T10:38:34.435" v="1" actId="1076"/>
        <pc:sldMkLst>
          <pc:docMk/>
          <pc:sldMk cId="0" sldId="256"/>
        </pc:sldMkLst>
        <pc:picChg chg="mod">
          <ac:chgData name="Taja Premk" userId="82b8116c-f106-4d30-9eb0-ce65c03ca874" providerId="ADAL" clId="{542EDBCD-D04A-44D9-A89F-9D3C58121C30}" dt="2023-11-06T10:38:34.435" v="1" actId="1076"/>
          <ac:picMkLst>
            <pc:docMk/>
            <pc:sldMk cId="0" sldId="256"/>
            <ac:picMk id="1028" creationId="{D1916F50-5BF2-76BC-5E4C-C5654272B8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9162def431_0_7: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9162def431_0_7:notes"/>
          <p:cNvSpPr txBox="1">
            <a:spLocks noGrp="1"/>
          </p:cNvSpPr>
          <p:nvPr>
            <p:ph type="body" idx="1"/>
          </p:nvPr>
        </p:nvSpPr>
        <p:spPr>
          <a:xfrm>
            <a:off x="680550" y="4723425"/>
            <a:ext cx="5444400" cy="447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5: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0"/>
        <p:cNvGrpSpPr/>
        <p:nvPr/>
      </p:nvGrpSpPr>
      <p:grpSpPr>
        <a:xfrm>
          <a:off x="0" y="0"/>
          <a:ext cx="0" cy="0"/>
          <a:chOff x="0" y="0"/>
          <a:chExt cx="0" cy="0"/>
        </a:xfrm>
      </p:grpSpPr>
      <p:sp>
        <p:nvSpPr>
          <p:cNvPr id="101" name="Google Shape;101;p3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3" name="Google Shape;103;p3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3">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0" i="0" u="none" strike="noStrike" cap="none" dirty="0">
                <a:solidFill>
                  <a:schemeClr val="dk1"/>
                </a:solidFill>
                <a:latin typeface="Oswald"/>
                <a:ea typeface="Oswald"/>
                <a:cs typeface="Oswald"/>
                <a:sym typeface="Oswald"/>
              </a:rPr>
              <a:t>PIŠEM ZA PRAVICE 2023</a:t>
            </a:r>
            <a:endParaRPr sz="1800" b="0" i="0" u="none" strike="noStrike" cap="none" dirty="0">
              <a:solidFill>
                <a:schemeClr val="dk1"/>
              </a:solidFill>
              <a:latin typeface="Oswald"/>
              <a:ea typeface="Oswald"/>
              <a:cs typeface="Oswald"/>
              <a:sym typeface="Oswald"/>
            </a:endParaRPr>
          </a:p>
        </p:txBody>
      </p:sp>
      <p:sp>
        <p:nvSpPr>
          <p:cNvPr id="121" name="Google Shape;121;p1"/>
          <p:cNvSpPr txBox="1"/>
          <p:nvPr/>
        </p:nvSpPr>
        <p:spPr>
          <a:xfrm>
            <a:off x="611560" y="4641940"/>
            <a:ext cx="6933960" cy="1371240"/>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sl-SI" sz="1800" b="1" dirty="0">
                <a:solidFill>
                  <a:schemeClr val="dk1"/>
                </a:solidFill>
                <a:latin typeface="Oswald"/>
                <a:ea typeface="Oswald"/>
                <a:cs typeface="Oswald"/>
                <a:sym typeface="Oswald"/>
              </a:rPr>
              <a:t>RITA KARASARTOVA, </a:t>
            </a:r>
          </a:p>
          <a:p>
            <a:pPr marL="0" marR="0" lvl="0" indent="0" algn="l" rtl="0">
              <a:spcBef>
                <a:spcPts val="0"/>
              </a:spcBef>
              <a:spcAft>
                <a:spcPts val="0"/>
              </a:spcAft>
              <a:buNone/>
            </a:pPr>
            <a:r>
              <a:rPr lang="sl-SI" sz="1800" b="1" dirty="0">
                <a:solidFill>
                  <a:schemeClr val="dk1"/>
                </a:solidFill>
                <a:latin typeface="Oswald"/>
                <a:ea typeface="Oswald"/>
                <a:cs typeface="Oswald"/>
                <a:sym typeface="Oswald"/>
              </a:rPr>
              <a:t>KIRGIZISTAN</a:t>
            </a: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descr="Zaradi mirnega protesta ji grozi 15 let zapora">
            <a:extLst>
              <a:ext uri="{FF2B5EF4-FFF2-40B4-BE49-F238E27FC236}">
                <a16:creationId xmlns:a16="http://schemas.microsoft.com/office/drawing/2014/main" id="{D1916F50-5BF2-76BC-5E4C-C5654272B8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53"/>
          <a:stretch/>
        </p:blipFill>
        <p:spPr bwMode="auto">
          <a:xfrm>
            <a:off x="3543406" y="1891430"/>
            <a:ext cx="3691632" cy="37902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341840" y="770180"/>
            <a:ext cx="8344600" cy="9819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r>
              <a:rPr lang="sl-SI" sz="1800" b="1" dirty="0">
                <a:solidFill>
                  <a:schemeClr val="dk1"/>
                </a:solidFill>
                <a:latin typeface="Oswald"/>
                <a:ea typeface="Oswald"/>
                <a:cs typeface="Oswald"/>
                <a:sym typeface="Oswald"/>
              </a:rPr>
              <a:t>RITA KARASARTOVA, KIRGIZISTAN</a:t>
            </a:r>
          </a:p>
          <a:p>
            <a:pPr marL="0" marR="0" lvl="0" indent="0" algn="l" rtl="0">
              <a:spcBef>
                <a:spcPts val="0"/>
              </a:spcBef>
              <a:spcAft>
                <a:spcPts val="0"/>
              </a:spcAft>
              <a:buNone/>
            </a:pPr>
            <a:endParaRPr sz="1800" b="1" dirty="0">
              <a:solidFill>
                <a:schemeClr val="dk1"/>
              </a:solidFill>
              <a:latin typeface="Oswald"/>
              <a:ea typeface="Oswald"/>
              <a:cs typeface="Oswald"/>
              <a:sym typeface="Oswald"/>
            </a:endParaRPr>
          </a:p>
        </p:txBody>
      </p:sp>
      <p:sp>
        <p:nvSpPr>
          <p:cNvPr id="129" name="Google Shape;129;p2"/>
          <p:cNvSpPr txBox="1"/>
          <p:nvPr/>
        </p:nvSpPr>
        <p:spPr>
          <a:xfrm>
            <a:off x="2224263" y="2744236"/>
            <a:ext cx="5853066" cy="301661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pic>
        <p:nvPicPr>
          <p:cNvPr id="2050" name="Picture 2">
            <a:extLst>
              <a:ext uri="{FF2B5EF4-FFF2-40B4-BE49-F238E27FC236}">
                <a16:creationId xmlns:a16="http://schemas.microsoft.com/office/drawing/2014/main" id="{6D5198C6-B12B-138D-54B2-F424F4B1C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6453" y="1479145"/>
            <a:ext cx="3771094" cy="5028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p:nvPr/>
        </p:nvSpPr>
        <p:spPr>
          <a:xfrm>
            <a:off x="439627" y="3910089"/>
            <a:ext cx="8229240" cy="4114440"/>
          </a:xfrm>
          <a:prstGeom prst="rect">
            <a:avLst/>
          </a:prstGeom>
          <a:noFill/>
          <a:ln>
            <a:noFill/>
          </a:ln>
        </p:spPr>
        <p:txBody>
          <a:bodyPr spcFirstLastPara="1" wrap="square" lIns="0" tIns="45700" rIns="91425" bIns="45700" anchor="t" anchorCtr="0">
            <a:noAutofit/>
          </a:bodyPr>
          <a:lstStyle/>
          <a:p>
            <a:pPr marL="285750" indent="-285750">
              <a:buFont typeface="Arial" panose="020B0604020202020204" pitchFamily="34" charset="0"/>
              <a:buChar char="•"/>
            </a:pPr>
            <a:r>
              <a:rPr lang="sl-SI" sz="1800" dirty="0">
                <a:effectLst/>
                <a:latin typeface="Oswald" pitchFamily="2" charset="77"/>
                <a:ea typeface="SimSun" panose="02010600030101010101" pitchFamily="2" charset="-122"/>
              </a:rPr>
              <a:t>Rita Karasartova rada preživlja čas s svojimi otroki, vadi jogo in šiva </a:t>
            </a:r>
            <a:r>
              <a:rPr lang="sl-SI" sz="1800" i="1" dirty="0">
                <a:effectLst/>
                <a:latin typeface="Oswald" pitchFamily="2" charset="77"/>
                <a:ea typeface="SimSun" panose="02010600030101010101" pitchFamily="2" charset="-122"/>
              </a:rPr>
              <a:t>chapanse</a:t>
            </a:r>
            <a:r>
              <a:rPr lang="sl-SI" sz="1800" dirty="0">
                <a:effectLst/>
                <a:latin typeface="Oswald" pitchFamily="2" charset="77"/>
                <a:ea typeface="SimSun" panose="02010600030101010101" pitchFamily="2" charset="-122"/>
              </a:rPr>
              <a:t>, tradicionalne prešite jakne v Kirgizistanu. Toda od oktobra 2022 se je Ritino življenje obrnilo na glavo. Bila je aretirana in mesece je preživela v tesni celici brez dostopa do zdravstvenega varstva in brez kontakta s svojo družino. Zdaj je v hišnem priporu in držati se mora stroge policijske ure.</a:t>
            </a:r>
            <a:endParaRPr lang="en-SI" sz="1800" dirty="0">
              <a:effectLst/>
              <a:latin typeface="Oswald" pitchFamily="2" charset="77"/>
              <a:ea typeface="Times New Roman" panose="02020603050405020304" pitchFamily="18" charset="0"/>
            </a:endParaRPr>
          </a:p>
        </p:txBody>
      </p:sp>
      <p:pic>
        <p:nvPicPr>
          <p:cNvPr id="137" name="Google Shape;137;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8" name="Google Shape;138;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0" name="Google Shape;140;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302356" y="4068975"/>
            <a:ext cx="7773801" cy="2530079"/>
          </a:xfrm>
          <a:prstGeom prst="rect">
            <a:avLst/>
          </a:prstGeom>
          <a:noFill/>
          <a:ln>
            <a:noFill/>
          </a:ln>
        </p:spPr>
        <p:txBody>
          <a:bodyPr spcFirstLastPara="1" wrap="square" lIns="0" tIns="45700" rIns="91425" bIns="45700" anchor="t" anchorCtr="0">
            <a:noAutofit/>
          </a:bodyPr>
          <a:lstStyle/>
          <a:p>
            <a:pPr marL="285750" indent="-285750">
              <a:buFont typeface="Arial" panose="020B0604020202020204" pitchFamily="34" charset="0"/>
              <a:buChar char="•"/>
            </a:pPr>
            <a:r>
              <a:rPr lang="sl-SI" sz="1800" dirty="0">
                <a:effectLst/>
                <a:latin typeface="Oswald" pitchFamily="2" charset="77"/>
                <a:ea typeface="SimSun" panose="02010600030101010101" pitchFamily="2" charset="-122"/>
              </a:rPr>
              <a:t>Rita je zagovornica človekovih pravic in strokovnjakinja za državljansko upravljanje. Več kot desetletje je svoje življenje posvečala neodvisnemu pravnemu svetovanju in pomagala ljudem, ki jim je krivičen in nezanesljiv pravni sistem kršil pravice. Vodi nevladni Inštitut za javno analizo in je članica Združenega demokratičnega gibanja Kirgizistana, ki se bori proti revščini in nepravičnosti.</a:t>
            </a:r>
            <a:endParaRPr lang="en-SI" sz="1800" dirty="0">
              <a:effectLst/>
              <a:latin typeface="Oswald" pitchFamily="2" charset="77"/>
              <a:ea typeface="Times New Roman" panose="02020603050405020304" pitchFamily="18" charset="0"/>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Oswald"/>
              <a:ea typeface="Oswald"/>
              <a:cs typeface="Oswald"/>
              <a:sym typeface="Oswald"/>
            </a:endParaRPr>
          </a:p>
        </p:txBody>
      </p:sp>
      <p:pic>
        <p:nvPicPr>
          <p:cNvPr id="146" name="Google Shape;146;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7" name="Google Shape;147;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9" name="Google Shape;149;p4"/>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0" name="Google Shape;150;p4"/>
          <p:cNvSpPr txBox="1"/>
          <p:nvPr/>
        </p:nvSpPr>
        <p:spPr>
          <a:xfrm>
            <a:off x="1343025" y="4100525"/>
            <a:ext cx="782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19162def431_0_7"/>
          <p:cNvPicPr preferRelativeResize="0"/>
          <p:nvPr/>
        </p:nvPicPr>
        <p:blipFill rotWithShape="1">
          <a:blip r:embed="rId3">
            <a:alphaModFix/>
          </a:blip>
          <a:srcRect/>
          <a:stretch/>
        </p:blipFill>
        <p:spPr>
          <a:xfrm>
            <a:off x="0" y="0"/>
            <a:ext cx="9144000" cy="3243925"/>
          </a:xfrm>
          <a:prstGeom prst="rect">
            <a:avLst/>
          </a:prstGeom>
          <a:noFill/>
          <a:ln>
            <a:noFill/>
          </a:ln>
        </p:spPr>
      </p:pic>
      <p:pic>
        <p:nvPicPr>
          <p:cNvPr id="156" name="Google Shape;156;g19162def431_0_7"/>
          <p:cNvPicPr preferRelativeResize="0"/>
          <p:nvPr/>
        </p:nvPicPr>
        <p:blipFill rotWithShape="1">
          <a:blip r:embed="rId4">
            <a:alphaModFix/>
          </a:blip>
          <a:srcRect/>
          <a:stretch/>
        </p:blipFill>
        <p:spPr>
          <a:xfrm>
            <a:off x="7380312" y="258946"/>
            <a:ext cx="1288555" cy="1657886"/>
          </a:xfrm>
          <a:prstGeom prst="rect">
            <a:avLst/>
          </a:prstGeom>
          <a:noFill/>
          <a:ln>
            <a:noFill/>
          </a:ln>
        </p:spPr>
      </p:pic>
      <p:sp>
        <p:nvSpPr>
          <p:cNvPr id="157" name="Google Shape;157;g19162def431_0_7"/>
          <p:cNvSpPr/>
          <p:nvPr/>
        </p:nvSpPr>
        <p:spPr>
          <a:xfrm>
            <a:off x="302356" y="928772"/>
            <a:ext cx="1512300" cy="504000"/>
          </a:xfrm>
          <a:prstGeom prst="rect">
            <a:avLst/>
          </a:prstGeom>
          <a:solidFill>
            <a:srgbClr val="FFFF00"/>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800"/>
              <a:buFont typeface="Oswald"/>
              <a:buNone/>
            </a:pPr>
            <a:r>
              <a:rPr lang="sl-SI" sz="1800" b="1">
                <a:solidFill>
                  <a:schemeClr val="dk1"/>
                </a:solidFill>
                <a:latin typeface="Oswald"/>
                <a:ea typeface="Oswald"/>
                <a:cs typeface="Oswald"/>
                <a:sym typeface="Oswald"/>
              </a:rPr>
              <a:t>Za kaj gre?</a:t>
            </a:r>
            <a:r>
              <a:rPr lang="sl-SI" sz="1800">
                <a:solidFill>
                  <a:schemeClr val="dk1"/>
                </a:solidFill>
                <a:latin typeface="Oswald"/>
                <a:ea typeface="Oswald"/>
                <a:cs typeface="Oswald"/>
                <a:sym typeface="Oswald"/>
              </a:rPr>
              <a:t> </a:t>
            </a:r>
            <a:endParaRPr>
              <a:solidFill>
                <a:schemeClr val="dk1"/>
              </a:solidFill>
            </a:endParaRPr>
          </a:p>
        </p:txBody>
      </p:sp>
      <p:sp>
        <p:nvSpPr>
          <p:cNvPr id="158" name="Google Shape;158;g19162def431_0_7"/>
          <p:cNvSpPr txBox="1"/>
          <p:nvPr/>
        </p:nvSpPr>
        <p:spPr>
          <a:xfrm>
            <a:off x="302356" y="3367430"/>
            <a:ext cx="8366400" cy="2954625"/>
          </a:xfrm>
          <a:prstGeom prst="rect">
            <a:avLst/>
          </a:prstGeom>
          <a:noFill/>
          <a:ln>
            <a:noFill/>
          </a:ln>
        </p:spPr>
        <p:txBody>
          <a:bodyPr spcFirstLastPara="1" wrap="square" lIns="91425" tIns="91425" rIns="91425" bIns="91425" anchor="t" anchorCtr="0">
            <a:spAutoFit/>
          </a:bodyPr>
          <a:lstStyle/>
          <a:p>
            <a:pPr marL="285750" indent="-285750">
              <a:buFont typeface="Arial" panose="020B0604020202020204" pitchFamily="34" charset="0"/>
              <a:buChar char="•"/>
            </a:pPr>
            <a:r>
              <a:rPr lang="sl-SI" sz="1800" dirty="0">
                <a:effectLst/>
                <a:latin typeface="Oswald" pitchFamily="2" charset="77"/>
                <a:ea typeface="SimSun" panose="02010600030101010101" pitchFamily="2" charset="-122"/>
              </a:rPr>
              <a:t>Skupaj s 26 drugimi je bila Rita aretirana zaradi nasprotovanja sporazumu, ki ga je njena vlada podpisala z Uzbekistanom. Od oblasti so zahtevali preglednost sporazuma, saj je ta nadzor nad rezervoarjem vode podelil v upravljanje uzbekistanskim oblastem. Tako kot drugi se je tudi Rita bala, da bo Uzbekistan omejil ali prepovedal dostop do vode, ki predstavlja redek vir v regiji. To bi lahko imelo uničujoče posledice.</a:t>
            </a:r>
            <a:endParaRPr lang="en-SI" sz="1800" dirty="0">
              <a:effectLst/>
              <a:latin typeface="Oswald" pitchFamily="2" charset="77"/>
              <a:ea typeface="Times New Roman" panose="02020603050405020304" pitchFamily="18" charset="0"/>
            </a:endParaRPr>
          </a:p>
          <a:p>
            <a:pPr marL="285750" indent="-285750">
              <a:buFont typeface="Arial" panose="020B0604020202020204" pitchFamily="34" charset="0"/>
              <a:buChar char="•"/>
            </a:pPr>
            <a:r>
              <a:rPr lang="sl-SI" sz="1800" dirty="0">
                <a:effectLst/>
                <a:latin typeface="Oswald" pitchFamily="2" charset="77"/>
                <a:ea typeface="SimSun" panose="02010600030101010101" pitchFamily="2" charset="-122"/>
              </a:rPr>
              <a:t>Rita in ostali so bili sprva pridržani zaradi organiziranja množičnega nereda, obtožena pa je bila poskusa nasilnega strmoglavljenja vlade, grozi ji do 15 let zapora. </a:t>
            </a:r>
            <a:endParaRPr lang="en-SI" sz="1800" dirty="0">
              <a:effectLst/>
              <a:latin typeface="Oswald" pitchFamily="2" charset="77"/>
              <a:ea typeface="Times New Roman" panose="02020603050405020304" pitchFamily="18" charset="0"/>
            </a:endParaRPr>
          </a:p>
          <a:p>
            <a:pPr fontAlgn="base"/>
            <a:endParaRPr lang="sl-SI" sz="1800" b="1" dirty="0">
              <a:solidFill>
                <a:srgbClr val="000000"/>
              </a:solidFill>
              <a:effectLst/>
              <a:latin typeface="Oswald" pitchFamily="2" charset="77"/>
              <a:ea typeface="Times New Roman" panose="02020603050405020304" pitchFamily="18" charset="0"/>
            </a:endParaRPr>
          </a:p>
          <a:p>
            <a:pPr fontAlgn="base"/>
            <a:r>
              <a:rPr lang="sl-SI" sz="1800" b="1" dirty="0">
                <a:solidFill>
                  <a:srgbClr val="000000"/>
                </a:solidFill>
                <a:effectLst/>
                <a:latin typeface="Oswald" pitchFamily="2" charset="77"/>
                <a:ea typeface="Times New Roman" panose="02020603050405020304" pitchFamily="18" charset="0"/>
              </a:rPr>
              <a:t>Zahtevajte svobodo Rite Karasartove.</a:t>
            </a:r>
            <a:endParaRPr lang="en-SI" sz="1800" dirty="0">
              <a:effectLst/>
              <a:latin typeface="Oswald" pitchFamily="2" charset="77"/>
              <a:ea typeface="Times New Roman" panose="02020603050405020304" pitchFamily="18" charset="0"/>
            </a:endParaRPr>
          </a:p>
          <a:p>
            <a:pPr marL="0" lvl="0" indent="0" algn="l" rtl="0">
              <a:spcBef>
                <a:spcPts val="0"/>
              </a:spcBef>
              <a:spcAft>
                <a:spcPts val="0"/>
              </a:spcAft>
              <a:buNone/>
            </a:pPr>
            <a:endParaRPr sz="1800" dirty="0">
              <a:solidFill>
                <a:schemeClr val="dk1"/>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p:nvPr/>
        </p:nvSpPr>
        <p:spPr>
          <a:xfrm>
            <a:off x="701818" y="371398"/>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r>
              <a:rPr lang="sl-SI" sz="1800" b="1" dirty="0">
                <a:effectLst/>
                <a:latin typeface="Oswald" pitchFamily="2" charset="77"/>
                <a:ea typeface="Times New Roman" panose="02020603050405020304" pitchFamily="18" charset="0"/>
              </a:rPr>
              <a:t>PIŠITE GENERALNEMU DRŽAVNEMU TOŽILCU</a:t>
            </a:r>
            <a:endParaRPr lang="en-SI" sz="1800" dirty="0">
              <a:effectLst/>
              <a:latin typeface="Oswald" pitchFamily="2" charset="77"/>
              <a:ea typeface="Times New Roman" panose="02020603050405020304" pitchFamily="18" charset="0"/>
            </a:endParaRPr>
          </a:p>
        </p:txBody>
      </p:sp>
      <p:sp>
        <p:nvSpPr>
          <p:cNvPr id="164" name="Google Shape;164;p5"/>
          <p:cNvSpPr txBox="1"/>
          <p:nvPr/>
        </p:nvSpPr>
        <p:spPr>
          <a:xfrm>
            <a:off x="457200" y="1981080"/>
            <a:ext cx="8229240" cy="4114440"/>
          </a:xfrm>
          <a:prstGeom prst="rect">
            <a:avLst/>
          </a:prstGeom>
          <a:noFill/>
          <a:ln>
            <a:noFill/>
          </a:ln>
        </p:spPr>
        <p:txBody>
          <a:bodyPr spcFirstLastPara="1" wrap="square" lIns="0" tIns="45700" rIns="91425" bIns="45700" anchor="t" anchorCtr="0">
            <a:noAutofit/>
          </a:bodyPr>
          <a:lstStyle/>
          <a:p>
            <a:pPr fontAlgn="base"/>
            <a:r>
              <a:rPr lang="sl-SI" sz="1800" dirty="0">
                <a:effectLst/>
                <a:latin typeface="Oswald" pitchFamily="2" charset="77"/>
                <a:ea typeface="SimSun" panose="02010600030101010101" pitchFamily="2" charset="-122"/>
              </a:rPr>
              <a:t>Zahtevajte, da se Rito nemudoma izpusti iz hišnega pripora, da se zoper njo umaknejo vse obtožbe in da lahko še naprej izvaja aktivnosti za človekove pravice brez strahu pred maščevanjem.</a:t>
            </a:r>
            <a:br>
              <a:rPr lang="sl-SI" sz="1800" dirty="0">
                <a:effectLst/>
                <a:latin typeface="Calibri" panose="020F0502020204030204" pitchFamily="34" charset="0"/>
                <a:ea typeface="SimSun" panose="02010600030101010101" pitchFamily="2" charset="-122"/>
              </a:rPr>
            </a:br>
            <a:endParaRPr lang="en-SI" sz="18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r>
              <a:rPr lang="sl-SI" sz="1800" dirty="0">
                <a:solidFill>
                  <a:schemeClr val="dk1"/>
                </a:solidFill>
                <a:latin typeface="Oswald" pitchFamily="2" charset="77"/>
                <a:ea typeface="Oswald"/>
                <a:cs typeface="Oswald"/>
                <a:sym typeface="Oswald"/>
              </a:rPr>
              <a:t>  </a:t>
            </a:r>
          </a:p>
          <a:p>
            <a:pPr marL="0" marR="0" lvl="0" indent="0" algn="l" rtl="0">
              <a:spcBef>
                <a:spcPts val="0"/>
              </a:spcBef>
              <a:spcAft>
                <a:spcPts val="0"/>
              </a:spcAft>
              <a:buNone/>
            </a:pPr>
            <a:endParaRPr lang="sl-SI" sz="1800" dirty="0">
              <a:solidFill>
                <a:schemeClr val="dk1"/>
              </a:solidFill>
              <a:latin typeface="Oswald" pitchFamily="2" charset="77"/>
              <a:ea typeface="Oswald"/>
              <a:cs typeface="Oswald"/>
              <a:sym typeface="Oswald"/>
            </a:endParaRPr>
          </a:p>
          <a:p>
            <a:pPr marL="0" marR="0" lvl="0" indent="0" algn="l" rtl="0">
              <a:spcBef>
                <a:spcPts val="0"/>
              </a:spcBef>
              <a:spcAft>
                <a:spcPts val="0"/>
              </a:spcAft>
              <a:buNone/>
            </a:pPr>
            <a:endParaRPr lang="sl-SI" sz="1800" dirty="0">
              <a:solidFill>
                <a:schemeClr val="dk1"/>
              </a:solidFill>
              <a:latin typeface="Oswald" pitchFamily="2" charset="77"/>
              <a:ea typeface="Oswald"/>
              <a:cs typeface="Oswald"/>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marL="0" marR="0" lvl="0" indent="0" algn="l" rtl="0">
              <a:spcBef>
                <a:spcPts val="0"/>
              </a:spcBef>
              <a:spcAft>
                <a:spcPts val="0"/>
              </a:spcAft>
              <a:buNone/>
            </a:pPr>
            <a:endParaRPr lang="sl-SI" sz="1800" dirty="0">
              <a:solidFill>
                <a:schemeClr val="dk1"/>
              </a:solidFill>
              <a:latin typeface="Oswald" pitchFamily="2" charset="77"/>
              <a:sym typeface="Oswald"/>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Svoja pisma pošljite na Amnesty International Slovenije (Dunajska cesta 5, 1000 Ljubljana), kjer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jih bomo zbrali in poslali naprej.</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r>
              <a:rPr lang="sl-SI" sz="1800" dirty="0">
                <a:effectLst/>
                <a:latin typeface="Calibri" panose="020F0502020204030204" pitchFamily="34" charset="0"/>
                <a:ea typeface="SimSun" panose="02010600030101010101" pitchFamily="2" charset="-122"/>
                <a:cs typeface="Arial" panose="020B0604020202020204" pitchFamily="34" charset="0"/>
              </a:rPr>
              <a:t> </a:t>
            </a:r>
            <a:endParaRPr lang="en-SI" sz="1800" dirty="0">
              <a:effectLst/>
              <a:latin typeface="Times New Roman" panose="02020603050405020304" pitchFamily="18" charset="0"/>
              <a:ea typeface="Times New Roman" panose="02020603050405020304" pitchFamily="18" charset="0"/>
            </a:endParaRPr>
          </a:p>
          <a:p>
            <a:pPr marL="0" marR="0" lvl="0" indent="0" algn="l" rtl="0">
              <a:spcBef>
                <a:spcPts val="0"/>
              </a:spcBef>
              <a:spcAft>
                <a:spcPts val="0"/>
              </a:spcAft>
              <a:buNone/>
            </a:pPr>
            <a:endParaRPr dirty="0">
              <a:latin typeface="Oswald" pitchFamily="2" charset="77"/>
            </a:endParaRPr>
          </a:p>
        </p:txBody>
      </p:sp>
      <p:pic>
        <p:nvPicPr>
          <p:cNvPr id="165" name="Google Shape;165;p5"/>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66" name="Google Shape;166;p5"/>
          <p:cNvSpPr/>
          <p:nvPr/>
        </p:nvSpPr>
        <p:spPr>
          <a:xfrm>
            <a:off x="2339752" y="3501008"/>
            <a:ext cx="4608512" cy="1728192"/>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sl-SI" sz="1800" b="1" dirty="0">
                <a:solidFill>
                  <a:schemeClr val="dk1"/>
                </a:solidFill>
                <a:latin typeface="Oswald" pitchFamily="2" charset="77"/>
              </a:rPr>
              <a:t>NASLAVLJANJE: Dear General Prosecutor</a:t>
            </a:r>
            <a:endParaRPr sz="1800" dirty="0">
              <a:solidFill>
                <a:schemeClr val="dk1"/>
              </a:solidFill>
              <a:latin typeface="Oswald" pitchFamily="2" charset="77"/>
              <a:ea typeface="Oswald"/>
              <a:cs typeface="Oswald"/>
              <a:sym typeface="Oswald"/>
            </a:endParaRPr>
          </a:p>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p:nvPr/>
        </p:nvSpPr>
        <p:spPr>
          <a:xfrm>
            <a:off x="323528" y="489198"/>
            <a:ext cx="8229240" cy="11426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r>
              <a:rPr lang="sl-SI" sz="1600" b="1" dirty="0">
                <a:solidFill>
                  <a:srgbClr val="000000"/>
                </a:solidFill>
                <a:effectLst/>
                <a:latin typeface="Oswald" pitchFamily="2" charset="77"/>
                <a:ea typeface="Times New Roman" panose="02020603050405020304" pitchFamily="18" charset="0"/>
              </a:rPr>
              <a:t>POMAGAJTE RITI OHRANITI UPANJE</a:t>
            </a:r>
          </a:p>
        </p:txBody>
      </p:sp>
      <p:sp>
        <p:nvSpPr>
          <p:cNvPr id="172" name="Google Shape;172;p6"/>
          <p:cNvSpPr txBox="1"/>
          <p:nvPr/>
        </p:nvSpPr>
        <p:spPr>
          <a:xfrm>
            <a:off x="458364" y="1866600"/>
            <a:ext cx="8229240" cy="4114440"/>
          </a:xfrm>
          <a:prstGeom prst="rect">
            <a:avLst/>
          </a:prstGeom>
          <a:noFill/>
          <a:ln>
            <a:noFill/>
          </a:ln>
        </p:spPr>
        <p:txBody>
          <a:bodyPr spcFirstLastPara="1" wrap="square" lIns="0" tIns="45700" rIns="91425" bIns="45700" anchor="t" anchorCtr="0">
            <a:noAutofit/>
          </a:bodyPr>
          <a:lstStyle/>
          <a:p>
            <a:pPr marL="285750" marR="0" lvl="0" indent="-171450" algn="l" rtl="0">
              <a:lnSpc>
                <a:spcPct val="150000"/>
              </a:lnSpc>
              <a:spcBef>
                <a:spcPts val="0"/>
              </a:spcBef>
              <a:spcAft>
                <a:spcPts val="0"/>
              </a:spcAft>
              <a:buClr>
                <a:schemeClr val="dk1"/>
              </a:buClr>
              <a:buSzPts val="1800"/>
              <a:buFont typeface="Arial"/>
              <a:buNone/>
            </a:pPr>
            <a:endParaRPr sz="1800" dirty="0">
              <a:solidFill>
                <a:srgbClr val="000000"/>
              </a:solidFill>
              <a:latin typeface="Oswald"/>
              <a:ea typeface="Oswald"/>
              <a:cs typeface="Oswald"/>
              <a:sym typeface="Oswald"/>
            </a:endParaRPr>
          </a:p>
        </p:txBody>
      </p:sp>
      <p:pic>
        <p:nvPicPr>
          <p:cNvPr id="173" name="Google Shape;173;p6"/>
          <p:cNvPicPr preferRelativeResize="0"/>
          <p:nvPr/>
        </p:nvPicPr>
        <p:blipFill rotWithShape="1">
          <a:blip r:embed="rId3">
            <a:alphaModFix/>
          </a:blip>
          <a:srcRect/>
          <a:stretch/>
        </p:blipFill>
        <p:spPr>
          <a:xfrm>
            <a:off x="7523524" y="371398"/>
            <a:ext cx="1162112" cy="1495202"/>
          </a:xfrm>
          <a:prstGeom prst="rect">
            <a:avLst/>
          </a:prstGeom>
          <a:noFill/>
          <a:ln>
            <a:noFill/>
          </a:ln>
        </p:spPr>
      </p:pic>
      <p:sp>
        <p:nvSpPr>
          <p:cNvPr id="174" name="Google Shape;174;p6"/>
          <p:cNvSpPr/>
          <p:nvPr/>
        </p:nvSpPr>
        <p:spPr>
          <a:xfrm>
            <a:off x="981764" y="2032871"/>
            <a:ext cx="6912768" cy="2005429"/>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dirty="0">
              <a:solidFill>
                <a:srgbClr val="000000"/>
              </a:solidFill>
              <a:latin typeface="Oswald"/>
              <a:ea typeface="Oswald"/>
              <a:cs typeface="Oswald"/>
              <a:sym typeface="Oswald"/>
            </a:endParaRPr>
          </a:p>
          <a:p>
            <a:pPr marL="0" marR="0" lvl="0" indent="0" algn="l" rtl="0">
              <a:lnSpc>
                <a:spcPct val="150000"/>
              </a:lnSpc>
              <a:spcBef>
                <a:spcPts val="0"/>
              </a:spcBef>
              <a:spcAft>
                <a:spcPts val="0"/>
              </a:spcAft>
              <a:buNone/>
            </a:pPr>
            <a:endParaRPr sz="1800" dirty="0">
              <a:solidFill>
                <a:srgbClr val="000000"/>
              </a:solidFill>
              <a:latin typeface="Oswald"/>
              <a:ea typeface="Oswald"/>
              <a:cs typeface="Oswald"/>
              <a:sym typeface="Oswald"/>
            </a:endParaRPr>
          </a:p>
          <a:p>
            <a:pPr marL="0" marR="0" lvl="0" indent="0" algn="l" rtl="0">
              <a:spcBef>
                <a:spcPts val="0"/>
              </a:spcBef>
              <a:spcAft>
                <a:spcPts val="0"/>
              </a:spcAft>
              <a:buNone/>
            </a:pPr>
            <a:endParaRPr sz="1800" dirty="0">
              <a:solidFill>
                <a:schemeClr val="lt1"/>
              </a:solidFill>
              <a:latin typeface="Oswald" pitchFamily="2" charset="77"/>
              <a:sym typeface="Arial"/>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a:endPar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gn="ctr"/>
            <a:endParaRPr lang="sl-SI" sz="1800" dirty="0">
              <a:latin typeface="Oswald" pitchFamily="2" charset="77"/>
              <a:ea typeface="Times New Roman" panose="02020603050405020304" pitchFamily="18" charset="0"/>
              <a:cs typeface="Times New Roman" panose="02020603050405020304" pitchFamily="18" charset="0"/>
            </a:endParaRPr>
          </a:p>
          <a:p>
            <a:pPr algn="ctr" fontAlgn="base"/>
            <a:endParaRPr lang="sl-SI" sz="1800" dirty="0">
              <a:effectLst/>
              <a:latin typeface="Oswald" pitchFamily="2" charset="77"/>
              <a:ea typeface="Times New Roman" panose="02020603050405020304" pitchFamily="18" charset="0"/>
            </a:endParaRPr>
          </a:p>
          <a:p>
            <a:pPr algn="ctr" fontAlgn="base"/>
            <a:endParaRPr lang="sl-SI" sz="1800" dirty="0">
              <a:latin typeface="Oswald" pitchFamily="2" charset="77"/>
              <a:ea typeface="Times New Roman" panose="02020603050405020304" pitchFamily="18" charset="0"/>
            </a:endParaRPr>
          </a:p>
          <a:p>
            <a:pPr algn="ctr" fontAlgn="base"/>
            <a:r>
              <a:rPr lang="sl-SI" sz="1800" dirty="0">
                <a:solidFill>
                  <a:srgbClr val="000000"/>
                </a:solidFill>
                <a:effectLst/>
                <a:latin typeface="Oswald" pitchFamily="2" charset="77"/>
                <a:ea typeface="Times New Roman" panose="02020603050405020304" pitchFamily="18" charset="0"/>
              </a:rPr>
              <a:t>Sporočite Riti, da ni sama s pošiljanjem sporočil in risb s tematiko prijateljstva in upanja.</a:t>
            </a:r>
            <a:endParaRPr lang="en-SI" sz="1800" dirty="0">
              <a:effectLst/>
              <a:latin typeface="Oswald" pitchFamily="2" charset="77"/>
              <a:ea typeface="Times New Roman" panose="02020603050405020304" pitchFamily="18" charset="0"/>
            </a:endParaRPr>
          </a:p>
          <a:p>
            <a:pPr marL="0" marR="0" lvl="0" indent="0" algn="l" rtl="0">
              <a:spcBef>
                <a:spcPts val="0"/>
              </a:spcBef>
              <a:spcAft>
                <a:spcPts val="0"/>
              </a:spcAft>
              <a:buNone/>
            </a:pPr>
            <a:r>
              <a:rPr lang="sl-SI" sz="1800" dirty="0">
                <a:solidFill>
                  <a:schemeClr val="dk1"/>
                </a:solidFill>
                <a:latin typeface="Oswald"/>
                <a:ea typeface="Oswald"/>
                <a:cs typeface="Oswald"/>
                <a:sym typeface="Oswald"/>
              </a:rPr>
              <a:t> </a:t>
            </a:r>
            <a:endParaRPr dirty="0"/>
          </a:p>
          <a:p>
            <a:pPr marL="0" marR="0" lvl="0" indent="0" algn="l" rtl="0">
              <a:lnSpc>
                <a:spcPct val="150000"/>
              </a:lnSpc>
              <a:spcBef>
                <a:spcPts val="0"/>
              </a:spcBef>
              <a:spcAft>
                <a:spcPts val="0"/>
              </a:spcAft>
              <a:buNone/>
            </a:pPr>
            <a:r>
              <a:rPr lang="sl-SI" sz="1800" b="1" dirty="0">
                <a:solidFill>
                  <a:srgbClr val="000000"/>
                </a:solidFill>
                <a:latin typeface="Oswald"/>
                <a:ea typeface="Oswald"/>
                <a:cs typeface="Oswald"/>
                <a:sym typeface="Oswald"/>
              </a:rPr>
              <a:t>    </a:t>
            </a:r>
            <a:endParaRPr dirty="0"/>
          </a:p>
          <a:p>
            <a:pPr marL="285750" marR="0" lvl="0" indent="-171450" algn="l" rtl="0">
              <a:lnSpc>
                <a:spcPct val="150000"/>
              </a:lnSpc>
              <a:spcBef>
                <a:spcPts val="0"/>
              </a:spcBef>
              <a:spcAft>
                <a:spcPts val="0"/>
              </a:spcAft>
              <a:buClr>
                <a:schemeClr val="lt1"/>
              </a:buClr>
              <a:buSzPts val="1800"/>
              <a:buFont typeface="Arial"/>
              <a:buNone/>
            </a:pPr>
            <a:endParaRPr sz="1800" b="1" dirty="0">
              <a:solidFill>
                <a:srgbClr val="000000"/>
              </a:solidFill>
              <a:latin typeface="Oswald"/>
              <a:ea typeface="Oswald"/>
              <a:cs typeface="Oswald"/>
              <a:sym typeface="Oswald"/>
            </a:endParaRPr>
          </a:p>
          <a:p>
            <a:pPr>
              <a:lnSpc>
                <a:spcPts val="1200"/>
              </a:lnSpc>
              <a:spcAft>
                <a:spcPts val="1230"/>
              </a:spcAft>
            </a:pPr>
            <a:endParaRPr lang="sl-SI" sz="1800" dirty="0">
              <a:solidFill>
                <a:srgbClr val="000000"/>
              </a:solidFill>
              <a:effectLst/>
              <a:latin typeface="AmnestyTradeGothic"/>
              <a:ea typeface="Times New Roman" panose="02020603050405020304" pitchFamily="18" charset="0"/>
              <a:cs typeface="AmnestyTradeGothic"/>
            </a:endParaRPr>
          </a:p>
          <a:p>
            <a:pPr>
              <a:lnSpc>
                <a:spcPts val="1200"/>
              </a:lnSpc>
              <a:spcAft>
                <a:spcPts val="1230"/>
              </a:spcAft>
            </a:pPr>
            <a:endParaRPr lang="sl-SI" sz="1800" dirty="0">
              <a:solidFill>
                <a:srgbClr val="000000"/>
              </a:solidFill>
              <a:effectLst/>
              <a:latin typeface="AmnestyTradeGothic"/>
              <a:ea typeface="Times New Roman" panose="02020603050405020304" pitchFamily="18" charset="0"/>
              <a:cs typeface="AmnestyTradeGothic"/>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Svoje izdelke posredujte Amnesty International Slovenije, fotografije pa </a:t>
            </a: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lahko objavite tudi na družbenih omrežjih.</a:t>
            </a: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a:lnSpc>
                <a:spcPts val="1200"/>
              </a:lnSpc>
              <a:spcAft>
                <a:spcPts val="1230"/>
              </a:spcAft>
            </a:pPr>
            <a:endParaRPr lang="sl-SI" sz="1800" dirty="0">
              <a:latin typeface="Oswald" pitchFamily="2" charset="77"/>
              <a:ea typeface="Times New Roman" panose="02020603050405020304" pitchFamily="18" charset="0"/>
              <a:cs typeface="AmnestyTradeGothic"/>
            </a:endParaRPr>
          </a:p>
          <a:p>
            <a:pPr>
              <a:lnSpc>
                <a:spcPts val="1200"/>
              </a:lnSpc>
              <a:spcAft>
                <a:spcPts val="1230"/>
              </a:spcAft>
            </a:pPr>
            <a:r>
              <a:rPr lang="sl-SI" sz="1800" dirty="0">
                <a:solidFill>
                  <a:srgbClr val="000000"/>
                </a:solidFill>
                <a:effectLst/>
                <a:latin typeface="Oswald" pitchFamily="2" charset="77"/>
                <a:ea typeface="Times New Roman" panose="02020603050405020304" pitchFamily="18" charset="0"/>
                <a:cs typeface="AmnestyTradeGothic"/>
              </a:rPr>
              <a:t>Uporabite ključnik #Pisemzapravice in označite @amnesty.slovenije.</a:t>
            </a:r>
            <a:br>
              <a:rPr lang="sl-SI" sz="1800" dirty="0">
                <a:solidFill>
                  <a:srgbClr val="000000"/>
                </a:solidFill>
                <a:effectLst/>
                <a:latin typeface="Oswald" pitchFamily="2" charset="77"/>
                <a:ea typeface="Times New Roman" panose="02020603050405020304" pitchFamily="18" charset="0"/>
                <a:cs typeface="Times New Roman" panose="02020603050405020304" pitchFamily="18" charset="0"/>
              </a:rPr>
            </a:br>
            <a:endParaRPr lang="en-SI" sz="1800" dirty="0">
              <a:solidFill>
                <a:srgbClr val="000000"/>
              </a:solidFill>
              <a:effectLst/>
              <a:latin typeface="Oswald" pitchFamily="2" charset="77"/>
              <a:ea typeface="Times New Roman" panose="02020603050405020304" pitchFamily="18" charset="0"/>
              <a:cs typeface="Times New Roman" panose="02020603050405020304" pitchFamily="18" charset="0"/>
            </a:endParaRPr>
          </a:p>
          <a:p>
            <a:pPr marL="0" marR="0" lvl="0" indent="0" algn="l" rtl="0">
              <a:lnSpc>
                <a:spcPct val="150000"/>
              </a:lnSpc>
              <a:spcBef>
                <a:spcPts val="0"/>
              </a:spcBef>
              <a:spcAft>
                <a:spcPts val="0"/>
              </a:spcAft>
              <a:buNone/>
            </a:pPr>
            <a:endParaRPr sz="1800" b="1" dirty="0">
              <a:solidFill>
                <a:srgbClr val="000000"/>
              </a:solidFill>
              <a:latin typeface="Oswald"/>
              <a:ea typeface="Oswald"/>
              <a:cs typeface="Oswald"/>
              <a:sym typeface="Oswald"/>
            </a:endParaRPr>
          </a:p>
          <a:p>
            <a:pPr marL="0" marR="0" lvl="0" indent="0" algn="ctr" rtl="0">
              <a:spcBef>
                <a:spcPts val="0"/>
              </a:spcBef>
              <a:spcAft>
                <a:spcPts val="0"/>
              </a:spcAft>
              <a:buNone/>
            </a:pPr>
            <a:endParaRPr sz="1800" b="1" dirty="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7" ma:contentTypeDescription="Ustvari nov dokument." ma:contentTypeScope="" ma:versionID="9c3ec5b107f41f863795cf887583532b">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e731926d4fc31e6cc4a831a2e8685fb3"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e40f41-5b4f-4617-b3e8-d2f7fb43de41">
      <Terms xmlns="http://schemas.microsoft.com/office/infopath/2007/PartnerControls"/>
    </lcf76f155ced4ddcb4097134ff3c332f>
    <TaxCatchAll xmlns="fc37e61d-d9e7-49a6-a270-435704b032aa" xsi:nil="true"/>
  </documentManagement>
</p:properties>
</file>

<file path=customXml/itemProps1.xml><?xml version="1.0" encoding="utf-8"?>
<ds:datastoreItem xmlns:ds="http://schemas.openxmlformats.org/officeDocument/2006/customXml" ds:itemID="{CA1AD208-E8E3-4A67-AD8F-19209160B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40f41-5b4f-4617-b3e8-d2f7fb43de41"/>
    <ds:schemaRef ds:uri="fc37e61d-d9e7-49a6-a270-435704b032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9537B1-B65F-4AE3-8A23-23871B6B03B7}">
  <ds:schemaRefs>
    <ds:schemaRef ds:uri="http://schemas.microsoft.com/sharepoint/v3/contenttype/forms"/>
  </ds:schemaRefs>
</ds:datastoreItem>
</file>

<file path=customXml/itemProps3.xml><?xml version="1.0" encoding="utf-8"?>
<ds:datastoreItem xmlns:ds="http://schemas.openxmlformats.org/officeDocument/2006/customXml" ds:itemID="{6E32D220-1BA3-4A56-93D7-A6F0935D2DCC}">
  <ds:schemaRefs>
    <ds:schemaRef ds:uri="http://schemas.microsoft.com/office/2006/metadata/properties"/>
    <ds:schemaRef ds:uri="http://schemas.microsoft.com/office/infopath/2007/PartnerControls"/>
    <ds:schemaRef ds:uri="01e40f41-5b4f-4617-b3e8-d2f7fb43de41"/>
    <ds:schemaRef ds:uri="fc37e61d-d9e7-49a6-a270-435704b032aa"/>
  </ds:schemaRefs>
</ds:datastoreItem>
</file>

<file path=docProps/app.xml><?xml version="1.0" encoding="utf-8"?>
<Properties xmlns="http://schemas.openxmlformats.org/officeDocument/2006/extended-properties" xmlns:vt="http://schemas.openxmlformats.org/officeDocument/2006/docPropsVTypes">
  <TotalTime>36</TotalTime>
  <Words>376</Words>
  <Application>Microsoft Office PowerPoint</Application>
  <PresentationFormat>Diaprojekcija na zaslonu (4:3)</PresentationFormat>
  <Paragraphs>56</Paragraphs>
  <Slides>7</Slides>
  <Notes>7</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7</vt:i4>
      </vt:variant>
    </vt:vector>
  </HeadingPairs>
  <TitlesOfParts>
    <vt:vector size="15" baseType="lpstr">
      <vt:lpstr>Times New Roman</vt:lpstr>
      <vt:lpstr>Arial</vt:lpstr>
      <vt:lpstr>AmnestyTradeGothic</vt:lpstr>
      <vt:lpstr>Calibri</vt:lpstr>
      <vt:lpstr>Oswald</vt:lpstr>
      <vt:lpstr>Arial Narrow</vt:lpstr>
      <vt:lpstr>Office Theme</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Taja Premk</cp:lastModifiedBy>
  <cp:revision>5</cp:revision>
  <dcterms:modified xsi:type="dcterms:W3CDTF">2023-11-06T10:38:46Z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y fmtid="{D5CDD505-2E9C-101B-9397-08002B2CF9AE}" pid="3" name="MediaServiceImageTags">
    <vt:lpwstr/>
  </property>
</Properties>
</file>